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628650" y="4736883"/>
            <a:ext cx="3182692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448056"/>
            <a:ext cx="7886700" cy="406908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4983480"/>
            <a:ext cx="7886700" cy="1124712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27432"/>
                      <a:gd name="connsiteX1" fmla="*/ 420624 w 7886700"/>
                      <a:gd name="connsiteY1" fmla="*/ 0 h 27432"/>
                      <a:gd name="connsiteX2" fmla="*/ 1156716 w 7886700"/>
                      <a:gd name="connsiteY2" fmla="*/ 0 h 27432"/>
                      <a:gd name="connsiteX3" fmla="*/ 1577340 w 7886700"/>
                      <a:gd name="connsiteY3" fmla="*/ 0 h 27432"/>
                      <a:gd name="connsiteX4" fmla="*/ 2155698 w 7886700"/>
                      <a:gd name="connsiteY4" fmla="*/ 0 h 27432"/>
                      <a:gd name="connsiteX5" fmla="*/ 2970657 w 7886700"/>
                      <a:gd name="connsiteY5" fmla="*/ 0 h 27432"/>
                      <a:gd name="connsiteX6" fmla="*/ 3627882 w 7886700"/>
                      <a:gd name="connsiteY6" fmla="*/ 0 h 27432"/>
                      <a:gd name="connsiteX7" fmla="*/ 4363974 w 7886700"/>
                      <a:gd name="connsiteY7" fmla="*/ 0 h 27432"/>
                      <a:gd name="connsiteX8" fmla="*/ 4942332 w 7886700"/>
                      <a:gd name="connsiteY8" fmla="*/ 0 h 27432"/>
                      <a:gd name="connsiteX9" fmla="*/ 5599557 w 7886700"/>
                      <a:gd name="connsiteY9" fmla="*/ 0 h 27432"/>
                      <a:gd name="connsiteX10" fmla="*/ 6414516 w 7886700"/>
                      <a:gd name="connsiteY10" fmla="*/ 0 h 27432"/>
                      <a:gd name="connsiteX11" fmla="*/ 6914007 w 7886700"/>
                      <a:gd name="connsiteY11" fmla="*/ 0 h 27432"/>
                      <a:gd name="connsiteX12" fmla="*/ 7886700 w 7886700"/>
                      <a:gd name="connsiteY12" fmla="*/ 0 h 27432"/>
                      <a:gd name="connsiteX13" fmla="*/ 7886700 w 7886700"/>
                      <a:gd name="connsiteY13" fmla="*/ 27432 h 27432"/>
                      <a:gd name="connsiteX14" fmla="*/ 7308342 w 7886700"/>
                      <a:gd name="connsiteY14" fmla="*/ 27432 h 27432"/>
                      <a:gd name="connsiteX15" fmla="*/ 6887718 w 7886700"/>
                      <a:gd name="connsiteY15" fmla="*/ 27432 h 27432"/>
                      <a:gd name="connsiteX16" fmla="*/ 6230493 w 7886700"/>
                      <a:gd name="connsiteY16" fmla="*/ 27432 h 27432"/>
                      <a:gd name="connsiteX17" fmla="*/ 5731002 w 7886700"/>
                      <a:gd name="connsiteY17" fmla="*/ 27432 h 27432"/>
                      <a:gd name="connsiteX18" fmla="*/ 5073777 w 7886700"/>
                      <a:gd name="connsiteY18" fmla="*/ 27432 h 27432"/>
                      <a:gd name="connsiteX19" fmla="*/ 4416552 w 7886700"/>
                      <a:gd name="connsiteY19" fmla="*/ 27432 h 27432"/>
                      <a:gd name="connsiteX20" fmla="*/ 3759327 w 7886700"/>
                      <a:gd name="connsiteY20" fmla="*/ 27432 h 27432"/>
                      <a:gd name="connsiteX21" fmla="*/ 3102102 w 7886700"/>
                      <a:gd name="connsiteY21" fmla="*/ 27432 h 27432"/>
                      <a:gd name="connsiteX22" fmla="*/ 2523744 w 7886700"/>
                      <a:gd name="connsiteY22" fmla="*/ 27432 h 27432"/>
                      <a:gd name="connsiteX23" fmla="*/ 1787652 w 7886700"/>
                      <a:gd name="connsiteY23" fmla="*/ 27432 h 27432"/>
                      <a:gd name="connsiteX24" fmla="*/ 1130427 w 7886700"/>
                      <a:gd name="connsiteY24" fmla="*/ 27432 h 27432"/>
                      <a:gd name="connsiteX25" fmla="*/ 0 w 7886700"/>
                      <a:gd name="connsiteY25" fmla="*/ 27432 h 27432"/>
                      <a:gd name="connsiteX26" fmla="*/ 0 w 7886700"/>
                      <a:gd name="connsiteY2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86700" h="27432" fill="none" extrusionOk="0">
                        <a:moveTo>
                          <a:pt x="0" y="0"/>
                        </a:moveTo>
                        <a:cubicBezTo>
                          <a:pt x="157525" y="2723"/>
                          <a:pt x="287389" y="-6453"/>
                          <a:pt x="420624" y="0"/>
                        </a:cubicBezTo>
                        <a:cubicBezTo>
                          <a:pt x="553859" y="6453"/>
                          <a:pt x="825625" y="29874"/>
                          <a:pt x="1156716" y="0"/>
                        </a:cubicBezTo>
                        <a:cubicBezTo>
                          <a:pt x="1487807" y="-29874"/>
                          <a:pt x="1467015" y="9632"/>
                          <a:pt x="1577340" y="0"/>
                        </a:cubicBezTo>
                        <a:cubicBezTo>
                          <a:pt x="1687665" y="-9632"/>
                          <a:pt x="2024250" y="19395"/>
                          <a:pt x="2155698" y="0"/>
                        </a:cubicBezTo>
                        <a:cubicBezTo>
                          <a:pt x="2287146" y="-19395"/>
                          <a:pt x="2775210" y="-36481"/>
                          <a:pt x="2970657" y="0"/>
                        </a:cubicBezTo>
                        <a:cubicBezTo>
                          <a:pt x="3166104" y="36481"/>
                          <a:pt x="3456933" y="2822"/>
                          <a:pt x="3627882" y="0"/>
                        </a:cubicBezTo>
                        <a:cubicBezTo>
                          <a:pt x="3798831" y="-2822"/>
                          <a:pt x="4063535" y="23706"/>
                          <a:pt x="4363974" y="0"/>
                        </a:cubicBezTo>
                        <a:cubicBezTo>
                          <a:pt x="4664413" y="-23706"/>
                          <a:pt x="4721338" y="-85"/>
                          <a:pt x="4942332" y="0"/>
                        </a:cubicBezTo>
                        <a:cubicBezTo>
                          <a:pt x="5163326" y="85"/>
                          <a:pt x="5298512" y="10710"/>
                          <a:pt x="5599557" y="0"/>
                        </a:cubicBezTo>
                        <a:cubicBezTo>
                          <a:pt x="5900603" y="-10710"/>
                          <a:pt x="6095214" y="3467"/>
                          <a:pt x="6414516" y="0"/>
                        </a:cubicBezTo>
                        <a:cubicBezTo>
                          <a:pt x="6733818" y="-3467"/>
                          <a:pt x="6803711" y="5617"/>
                          <a:pt x="6914007" y="0"/>
                        </a:cubicBezTo>
                        <a:cubicBezTo>
                          <a:pt x="7024303" y="-5617"/>
                          <a:pt x="7602090" y="-33929"/>
                          <a:pt x="7886700" y="0"/>
                        </a:cubicBezTo>
                        <a:cubicBezTo>
                          <a:pt x="7886111" y="10802"/>
                          <a:pt x="7886030" y="18406"/>
                          <a:pt x="7886700" y="27432"/>
                        </a:cubicBezTo>
                        <a:cubicBezTo>
                          <a:pt x="7637258" y="17142"/>
                          <a:pt x="7575695" y="16729"/>
                          <a:pt x="7308342" y="27432"/>
                        </a:cubicBezTo>
                        <a:cubicBezTo>
                          <a:pt x="7040989" y="38135"/>
                          <a:pt x="7003134" y="44021"/>
                          <a:pt x="6887718" y="27432"/>
                        </a:cubicBezTo>
                        <a:cubicBezTo>
                          <a:pt x="6772302" y="10843"/>
                          <a:pt x="6488136" y="58247"/>
                          <a:pt x="6230493" y="27432"/>
                        </a:cubicBezTo>
                        <a:cubicBezTo>
                          <a:pt x="5972851" y="-3383"/>
                          <a:pt x="5929971" y="35622"/>
                          <a:pt x="5731002" y="27432"/>
                        </a:cubicBezTo>
                        <a:cubicBezTo>
                          <a:pt x="5532033" y="19242"/>
                          <a:pt x="5381360" y="28708"/>
                          <a:pt x="5073777" y="27432"/>
                        </a:cubicBezTo>
                        <a:cubicBezTo>
                          <a:pt x="4766194" y="26156"/>
                          <a:pt x="4713365" y="29311"/>
                          <a:pt x="4416552" y="27432"/>
                        </a:cubicBezTo>
                        <a:cubicBezTo>
                          <a:pt x="4119740" y="25553"/>
                          <a:pt x="3915304" y="28418"/>
                          <a:pt x="3759327" y="27432"/>
                        </a:cubicBezTo>
                        <a:cubicBezTo>
                          <a:pt x="3603351" y="26446"/>
                          <a:pt x="3375414" y="21218"/>
                          <a:pt x="3102102" y="27432"/>
                        </a:cubicBezTo>
                        <a:cubicBezTo>
                          <a:pt x="2828791" y="33646"/>
                          <a:pt x="2795766" y="19461"/>
                          <a:pt x="2523744" y="27432"/>
                        </a:cubicBezTo>
                        <a:cubicBezTo>
                          <a:pt x="2251722" y="35403"/>
                          <a:pt x="1947642" y="32293"/>
                          <a:pt x="1787652" y="27432"/>
                        </a:cubicBezTo>
                        <a:cubicBezTo>
                          <a:pt x="1627662" y="22571"/>
                          <a:pt x="1413335" y="29665"/>
                          <a:pt x="1130427" y="27432"/>
                        </a:cubicBezTo>
                        <a:cubicBezTo>
                          <a:pt x="847520" y="25199"/>
                          <a:pt x="292942" y="-13628"/>
                          <a:pt x="0" y="27432"/>
                        </a:cubicBezTo>
                        <a:cubicBezTo>
                          <a:pt x="586" y="19291"/>
                          <a:pt x="-218" y="13009"/>
                          <a:pt x="0" y="0"/>
                        </a:cubicBezTo>
                        <a:close/>
                      </a:path>
                      <a:path w="7886700" h="27432" stroke="0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5340" y="10164"/>
                          <a:pt x="7886783" y="19377"/>
                          <a:pt x="7886700" y="27432"/>
                        </a:cubicBezTo>
                        <a:cubicBezTo>
                          <a:pt x="7752936" y="37838"/>
                          <a:pt x="7671143" y="22240"/>
                          <a:pt x="7466076" y="27432"/>
                        </a:cubicBezTo>
                        <a:cubicBezTo>
                          <a:pt x="7261009" y="32624"/>
                          <a:pt x="7039949" y="45892"/>
                          <a:pt x="6651117" y="27432"/>
                        </a:cubicBezTo>
                        <a:cubicBezTo>
                          <a:pt x="6262285" y="8972"/>
                          <a:pt x="6379660" y="21432"/>
                          <a:pt x="6151626" y="27432"/>
                        </a:cubicBezTo>
                        <a:cubicBezTo>
                          <a:pt x="5923592" y="33432"/>
                          <a:pt x="5816137" y="49453"/>
                          <a:pt x="5494401" y="27432"/>
                        </a:cubicBezTo>
                        <a:cubicBezTo>
                          <a:pt x="5172665" y="5411"/>
                          <a:pt x="5022009" y="14146"/>
                          <a:pt x="4679442" y="27432"/>
                        </a:cubicBezTo>
                        <a:cubicBezTo>
                          <a:pt x="4336875" y="40718"/>
                          <a:pt x="4169241" y="-4552"/>
                          <a:pt x="4022217" y="27432"/>
                        </a:cubicBezTo>
                        <a:cubicBezTo>
                          <a:pt x="3875193" y="59416"/>
                          <a:pt x="3723776" y="46198"/>
                          <a:pt x="3601593" y="27432"/>
                        </a:cubicBezTo>
                        <a:cubicBezTo>
                          <a:pt x="3479410" y="8666"/>
                          <a:pt x="3283834" y="20447"/>
                          <a:pt x="3102102" y="27432"/>
                        </a:cubicBezTo>
                        <a:cubicBezTo>
                          <a:pt x="2920370" y="34417"/>
                          <a:pt x="2467386" y="35404"/>
                          <a:pt x="2287143" y="27432"/>
                        </a:cubicBezTo>
                        <a:cubicBezTo>
                          <a:pt x="2106900" y="19460"/>
                          <a:pt x="1798848" y="59556"/>
                          <a:pt x="1629918" y="27432"/>
                        </a:cubicBezTo>
                        <a:cubicBezTo>
                          <a:pt x="1460989" y="-4692"/>
                          <a:pt x="1324115" y="34913"/>
                          <a:pt x="1130427" y="27432"/>
                        </a:cubicBezTo>
                        <a:cubicBezTo>
                          <a:pt x="936739" y="19951"/>
                          <a:pt x="302034" y="30143"/>
                          <a:pt x="0" y="27432"/>
                        </a:cubicBezTo>
                        <a:cubicBezTo>
                          <a:pt x="-383" y="21019"/>
                          <a:pt x="-503" y="12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8056"/>
            <a:ext cx="7886700" cy="406908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983480"/>
            <a:ext cx="7886700" cy="1124712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628650" y="4736883"/>
            <a:ext cx="3182692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29384"/>
            <a:ext cx="38862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29384"/>
            <a:ext cx="38862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27432"/>
                      <a:gd name="connsiteX1" fmla="*/ 420624 w 7886700"/>
                      <a:gd name="connsiteY1" fmla="*/ 0 h 27432"/>
                      <a:gd name="connsiteX2" fmla="*/ 1156716 w 7886700"/>
                      <a:gd name="connsiteY2" fmla="*/ 0 h 27432"/>
                      <a:gd name="connsiteX3" fmla="*/ 1577340 w 7886700"/>
                      <a:gd name="connsiteY3" fmla="*/ 0 h 27432"/>
                      <a:gd name="connsiteX4" fmla="*/ 2155698 w 7886700"/>
                      <a:gd name="connsiteY4" fmla="*/ 0 h 27432"/>
                      <a:gd name="connsiteX5" fmla="*/ 2970657 w 7886700"/>
                      <a:gd name="connsiteY5" fmla="*/ 0 h 27432"/>
                      <a:gd name="connsiteX6" fmla="*/ 3627882 w 7886700"/>
                      <a:gd name="connsiteY6" fmla="*/ 0 h 27432"/>
                      <a:gd name="connsiteX7" fmla="*/ 4363974 w 7886700"/>
                      <a:gd name="connsiteY7" fmla="*/ 0 h 27432"/>
                      <a:gd name="connsiteX8" fmla="*/ 4942332 w 7886700"/>
                      <a:gd name="connsiteY8" fmla="*/ 0 h 27432"/>
                      <a:gd name="connsiteX9" fmla="*/ 5599557 w 7886700"/>
                      <a:gd name="connsiteY9" fmla="*/ 0 h 27432"/>
                      <a:gd name="connsiteX10" fmla="*/ 6414516 w 7886700"/>
                      <a:gd name="connsiteY10" fmla="*/ 0 h 27432"/>
                      <a:gd name="connsiteX11" fmla="*/ 6914007 w 7886700"/>
                      <a:gd name="connsiteY11" fmla="*/ 0 h 27432"/>
                      <a:gd name="connsiteX12" fmla="*/ 7886700 w 7886700"/>
                      <a:gd name="connsiteY12" fmla="*/ 0 h 27432"/>
                      <a:gd name="connsiteX13" fmla="*/ 7886700 w 7886700"/>
                      <a:gd name="connsiteY13" fmla="*/ 27432 h 27432"/>
                      <a:gd name="connsiteX14" fmla="*/ 7308342 w 7886700"/>
                      <a:gd name="connsiteY14" fmla="*/ 27432 h 27432"/>
                      <a:gd name="connsiteX15" fmla="*/ 6887718 w 7886700"/>
                      <a:gd name="connsiteY15" fmla="*/ 27432 h 27432"/>
                      <a:gd name="connsiteX16" fmla="*/ 6230493 w 7886700"/>
                      <a:gd name="connsiteY16" fmla="*/ 27432 h 27432"/>
                      <a:gd name="connsiteX17" fmla="*/ 5731002 w 7886700"/>
                      <a:gd name="connsiteY17" fmla="*/ 27432 h 27432"/>
                      <a:gd name="connsiteX18" fmla="*/ 5073777 w 7886700"/>
                      <a:gd name="connsiteY18" fmla="*/ 27432 h 27432"/>
                      <a:gd name="connsiteX19" fmla="*/ 4416552 w 7886700"/>
                      <a:gd name="connsiteY19" fmla="*/ 27432 h 27432"/>
                      <a:gd name="connsiteX20" fmla="*/ 3759327 w 7886700"/>
                      <a:gd name="connsiteY20" fmla="*/ 27432 h 27432"/>
                      <a:gd name="connsiteX21" fmla="*/ 3102102 w 7886700"/>
                      <a:gd name="connsiteY21" fmla="*/ 27432 h 27432"/>
                      <a:gd name="connsiteX22" fmla="*/ 2523744 w 7886700"/>
                      <a:gd name="connsiteY22" fmla="*/ 27432 h 27432"/>
                      <a:gd name="connsiteX23" fmla="*/ 1787652 w 7886700"/>
                      <a:gd name="connsiteY23" fmla="*/ 27432 h 27432"/>
                      <a:gd name="connsiteX24" fmla="*/ 1130427 w 7886700"/>
                      <a:gd name="connsiteY24" fmla="*/ 27432 h 27432"/>
                      <a:gd name="connsiteX25" fmla="*/ 0 w 7886700"/>
                      <a:gd name="connsiteY25" fmla="*/ 27432 h 27432"/>
                      <a:gd name="connsiteX26" fmla="*/ 0 w 7886700"/>
                      <a:gd name="connsiteY2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86700" h="27432" fill="none" extrusionOk="0">
                        <a:moveTo>
                          <a:pt x="0" y="0"/>
                        </a:moveTo>
                        <a:cubicBezTo>
                          <a:pt x="157525" y="2723"/>
                          <a:pt x="287389" y="-6453"/>
                          <a:pt x="420624" y="0"/>
                        </a:cubicBezTo>
                        <a:cubicBezTo>
                          <a:pt x="553859" y="6453"/>
                          <a:pt x="825625" y="29874"/>
                          <a:pt x="1156716" y="0"/>
                        </a:cubicBezTo>
                        <a:cubicBezTo>
                          <a:pt x="1487807" y="-29874"/>
                          <a:pt x="1467015" y="9632"/>
                          <a:pt x="1577340" y="0"/>
                        </a:cubicBezTo>
                        <a:cubicBezTo>
                          <a:pt x="1687665" y="-9632"/>
                          <a:pt x="2024250" y="19395"/>
                          <a:pt x="2155698" y="0"/>
                        </a:cubicBezTo>
                        <a:cubicBezTo>
                          <a:pt x="2287146" y="-19395"/>
                          <a:pt x="2775210" y="-36481"/>
                          <a:pt x="2970657" y="0"/>
                        </a:cubicBezTo>
                        <a:cubicBezTo>
                          <a:pt x="3166104" y="36481"/>
                          <a:pt x="3456933" y="2822"/>
                          <a:pt x="3627882" y="0"/>
                        </a:cubicBezTo>
                        <a:cubicBezTo>
                          <a:pt x="3798831" y="-2822"/>
                          <a:pt x="4063535" y="23706"/>
                          <a:pt x="4363974" y="0"/>
                        </a:cubicBezTo>
                        <a:cubicBezTo>
                          <a:pt x="4664413" y="-23706"/>
                          <a:pt x="4721338" y="-85"/>
                          <a:pt x="4942332" y="0"/>
                        </a:cubicBezTo>
                        <a:cubicBezTo>
                          <a:pt x="5163326" y="85"/>
                          <a:pt x="5298512" y="10710"/>
                          <a:pt x="5599557" y="0"/>
                        </a:cubicBezTo>
                        <a:cubicBezTo>
                          <a:pt x="5900603" y="-10710"/>
                          <a:pt x="6095214" y="3467"/>
                          <a:pt x="6414516" y="0"/>
                        </a:cubicBezTo>
                        <a:cubicBezTo>
                          <a:pt x="6733818" y="-3467"/>
                          <a:pt x="6803711" y="5617"/>
                          <a:pt x="6914007" y="0"/>
                        </a:cubicBezTo>
                        <a:cubicBezTo>
                          <a:pt x="7024303" y="-5617"/>
                          <a:pt x="7602090" y="-33929"/>
                          <a:pt x="7886700" y="0"/>
                        </a:cubicBezTo>
                        <a:cubicBezTo>
                          <a:pt x="7886111" y="10802"/>
                          <a:pt x="7886030" y="18406"/>
                          <a:pt x="7886700" y="27432"/>
                        </a:cubicBezTo>
                        <a:cubicBezTo>
                          <a:pt x="7637258" y="17142"/>
                          <a:pt x="7575695" y="16729"/>
                          <a:pt x="7308342" y="27432"/>
                        </a:cubicBezTo>
                        <a:cubicBezTo>
                          <a:pt x="7040989" y="38135"/>
                          <a:pt x="7003134" y="44021"/>
                          <a:pt x="6887718" y="27432"/>
                        </a:cubicBezTo>
                        <a:cubicBezTo>
                          <a:pt x="6772302" y="10843"/>
                          <a:pt x="6488136" y="58247"/>
                          <a:pt x="6230493" y="27432"/>
                        </a:cubicBezTo>
                        <a:cubicBezTo>
                          <a:pt x="5972851" y="-3383"/>
                          <a:pt x="5929971" y="35622"/>
                          <a:pt x="5731002" y="27432"/>
                        </a:cubicBezTo>
                        <a:cubicBezTo>
                          <a:pt x="5532033" y="19242"/>
                          <a:pt x="5381360" y="28708"/>
                          <a:pt x="5073777" y="27432"/>
                        </a:cubicBezTo>
                        <a:cubicBezTo>
                          <a:pt x="4766194" y="26156"/>
                          <a:pt x="4713365" y="29311"/>
                          <a:pt x="4416552" y="27432"/>
                        </a:cubicBezTo>
                        <a:cubicBezTo>
                          <a:pt x="4119740" y="25553"/>
                          <a:pt x="3915304" y="28418"/>
                          <a:pt x="3759327" y="27432"/>
                        </a:cubicBezTo>
                        <a:cubicBezTo>
                          <a:pt x="3603351" y="26446"/>
                          <a:pt x="3375414" y="21218"/>
                          <a:pt x="3102102" y="27432"/>
                        </a:cubicBezTo>
                        <a:cubicBezTo>
                          <a:pt x="2828791" y="33646"/>
                          <a:pt x="2795766" y="19461"/>
                          <a:pt x="2523744" y="27432"/>
                        </a:cubicBezTo>
                        <a:cubicBezTo>
                          <a:pt x="2251722" y="35403"/>
                          <a:pt x="1947642" y="32293"/>
                          <a:pt x="1787652" y="27432"/>
                        </a:cubicBezTo>
                        <a:cubicBezTo>
                          <a:pt x="1627662" y="22571"/>
                          <a:pt x="1413335" y="29665"/>
                          <a:pt x="1130427" y="27432"/>
                        </a:cubicBezTo>
                        <a:cubicBezTo>
                          <a:pt x="847520" y="25199"/>
                          <a:pt x="292942" y="-13628"/>
                          <a:pt x="0" y="27432"/>
                        </a:cubicBezTo>
                        <a:cubicBezTo>
                          <a:pt x="586" y="19291"/>
                          <a:pt x="-218" y="13009"/>
                          <a:pt x="0" y="0"/>
                        </a:cubicBezTo>
                        <a:close/>
                      </a:path>
                      <a:path w="7886700" h="27432" stroke="0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5340" y="10164"/>
                          <a:pt x="7886783" y="19377"/>
                          <a:pt x="7886700" y="27432"/>
                        </a:cubicBezTo>
                        <a:cubicBezTo>
                          <a:pt x="7752936" y="37838"/>
                          <a:pt x="7671143" y="22240"/>
                          <a:pt x="7466076" y="27432"/>
                        </a:cubicBezTo>
                        <a:cubicBezTo>
                          <a:pt x="7261009" y="32624"/>
                          <a:pt x="7039949" y="45892"/>
                          <a:pt x="6651117" y="27432"/>
                        </a:cubicBezTo>
                        <a:cubicBezTo>
                          <a:pt x="6262285" y="8972"/>
                          <a:pt x="6379660" y="21432"/>
                          <a:pt x="6151626" y="27432"/>
                        </a:cubicBezTo>
                        <a:cubicBezTo>
                          <a:pt x="5923592" y="33432"/>
                          <a:pt x="5816137" y="49453"/>
                          <a:pt x="5494401" y="27432"/>
                        </a:cubicBezTo>
                        <a:cubicBezTo>
                          <a:pt x="5172665" y="5411"/>
                          <a:pt x="5022009" y="14146"/>
                          <a:pt x="4679442" y="27432"/>
                        </a:cubicBezTo>
                        <a:cubicBezTo>
                          <a:pt x="4336875" y="40718"/>
                          <a:pt x="4169241" y="-4552"/>
                          <a:pt x="4022217" y="27432"/>
                        </a:cubicBezTo>
                        <a:cubicBezTo>
                          <a:pt x="3875193" y="59416"/>
                          <a:pt x="3723776" y="46198"/>
                          <a:pt x="3601593" y="27432"/>
                        </a:cubicBezTo>
                        <a:cubicBezTo>
                          <a:pt x="3479410" y="8666"/>
                          <a:pt x="3283834" y="20447"/>
                          <a:pt x="3102102" y="27432"/>
                        </a:cubicBezTo>
                        <a:cubicBezTo>
                          <a:pt x="2920370" y="34417"/>
                          <a:pt x="2467386" y="35404"/>
                          <a:pt x="2287143" y="27432"/>
                        </a:cubicBezTo>
                        <a:cubicBezTo>
                          <a:pt x="2106900" y="19460"/>
                          <a:pt x="1798848" y="59556"/>
                          <a:pt x="1629918" y="27432"/>
                        </a:cubicBezTo>
                        <a:cubicBezTo>
                          <a:pt x="1460989" y="-4692"/>
                          <a:pt x="1324115" y="34913"/>
                          <a:pt x="1130427" y="27432"/>
                        </a:cubicBezTo>
                        <a:cubicBezTo>
                          <a:pt x="936739" y="19951"/>
                          <a:pt x="302034" y="30143"/>
                          <a:pt x="0" y="27432"/>
                        </a:cubicBezTo>
                        <a:cubicBezTo>
                          <a:pt x="-383" y="21019"/>
                          <a:pt x="-503" y="12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38528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26080"/>
            <a:ext cx="3868340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938528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26080"/>
            <a:ext cx="3887391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27432"/>
                      <a:gd name="connsiteX1" fmla="*/ 420624 w 7886700"/>
                      <a:gd name="connsiteY1" fmla="*/ 0 h 27432"/>
                      <a:gd name="connsiteX2" fmla="*/ 1156716 w 7886700"/>
                      <a:gd name="connsiteY2" fmla="*/ 0 h 27432"/>
                      <a:gd name="connsiteX3" fmla="*/ 1577340 w 7886700"/>
                      <a:gd name="connsiteY3" fmla="*/ 0 h 27432"/>
                      <a:gd name="connsiteX4" fmla="*/ 2155698 w 7886700"/>
                      <a:gd name="connsiteY4" fmla="*/ 0 h 27432"/>
                      <a:gd name="connsiteX5" fmla="*/ 2970657 w 7886700"/>
                      <a:gd name="connsiteY5" fmla="*/ 0 h 27432"/>
                      <a:gd name="connsiteX6" fmla="*/ 3627882 w 7886700"/>
                      <a:gd name="connsiteY6" fmla="*/ 0 h 27432"/>
                      <a:gd name="connsiteX7" fmla="*/ 4363974 w 7886700"/>
                      <a:gd name="connsiteY7" fmla="*/ 0 h 27432"/>
                      <a:gd name="connsiteX8" fmla="*/ 4942332 w 7886700"/>
                      <a:gd name="connsiteY8" fmla="*/ 0 h 27432"/>
                      <a:gd name="connsiteX9" fmla="*/ 5599557 w 7886700"/>
                      <a:gd name="connsiteY9" fmla="*/ 0 h 27432"/>
                      <a:gd name="connsiteX10" fmla="*/ 6414516 w 7886700"/>
                      <a:gd name="connsiteY10" fmla="*/ 0 h 27432"/>
                      <a:gd name="connsiteX11" fmla="*/ 6914007 w 7886700"/>
                      <a:gd name="connsiteY11" fmla="*/ 0 h 27432"/>
                      <a:gd name="connsiteX12" fmla="*/ 7886700 w 7886700"/>
                      <a:gd name="connsiteY12" fmla="*/ 0 h 27432"/>
                      <a:gd name="connsiteX13" fmla="*/ 7886700 w 7886700"/>
                      <a:gd name="connsiteY13" fmla="*/ 27432 h 27432"/>
                      <a:gd name="connsiteX14" fmla="*/ 7308342 w 7886700"/>
                      <a:gd name="connsiteY14" fmla="*/ 27432 h 27432"/>
                      <a:gd name="connsiteX15" fmla="*/ 6887718 w 7886700"/>
                      <a:gd name="connsiteY15" fmla="*/ 27432 h 27432"/>
                      <a:gd name="connsiteX16" fmla="*/ 6230493 w 7886700"/>
                      <a:gd name="connsiteY16" fmla="*/ 27432 h 27432"/>
                      <a:gd name="connsiteX17" fmla="*/ 5731002 w 7886700"/>
                      <a:gd name="connsiteY17" fmla="*/ 27432 h 27432"/>
                      <a:gd name="connsiteX18" fmla="*/ 5073777 w 7886700"/>
                      <a:gd name="connsiteY18" fmla="*/ 27432 h 27432"/>
                      <a:gd name="connsiteX19" fmla="*/ 4416552 w 7886700"/>
                      <a:gd name="connsiteY19" fmla="*/ 27432 h 27432"/>
                      <a:gd name="connsiteX20" fmla="*/ 3759327 w 7886700"/>
                      <a:gd name="connsiteY20" fmla="*/ 27432 h 27432"/>
                      <a:gd name="connsiteX21" fmla="*/ 3102102 w 7886700"/>
                      <a:gd name="connsiteY21" fmla="*/ 27432 h 27432"/>
                      <a:gd name="connsiteX22" fmla="*/ 2523744 w 7886700"/>
                      <a:gd name="connsiteY22" fmla="*/ 27432 h 27432"/>
                      <a:gd name="connsiteX23" fmla="*/ 1787652 w 7886700"/>
                      <a:gd name="connsiteY23" fmla="*/ 27432 h 27432"/>
                      <a:gd name="connsiteX24" fmla="*/ 1130427 w 7886700"/>
                      <a:gd name="connsiteY24" fmla="*/ 27432 h 27432"/>
                      <a:gd name="connsiteX25" fmla="*/ 0 w 7886700"/>
                      <a:gd name="connsiteY25" fmla="*/ 27432 h 27432"/>
                      <a:gd name="connsiteX26" fmla="*/ 0 w 7886700"/>
                      <a:gd name="connsiteY2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86700" h="27432" fill="none" extrusionOk="0">
                        <a:moveTo>
                          <a:pt x="0" y="0"/>
                        </a:moveTo>
                        <a:cubicBezTo>
                          <a:pt x="157525" y="2723"/>
                          <a:pt x="287389" y="-6453"/>
                          <a:pt x="420624" y="0"/>
                        </a:cubicBezTo>
                        <a:cubicBezTo>
                          <a:pt x="553859" y="6453"/>
                          <a:pt x="825625" y="29874"/>
                          <a:pt x="1156716" y="0"/>
                        </a:cubicBezTo>
                        <a:cubicBezTo>
                          <a:pt x="1487807" y="-29874"/>
                          <a:pt x="1467015" y="9632"/>
                          <a:pt x="1577340" y="0"/>
                        </a:cubicBezTo>
                        <a:cubicBezTo>
                          <a:pt x="1687665" y="-9632"/>
                          <a:pt x="2024250" y="19395"/>
                          <a:pt x="2155698" y="0"/>
                        </a:cubicBezTo>
                        <a:cubicBezTo>
                          <a:pt x="2287146" y="-19395"/>
                          <a:pt x="2775210" y="-36481"/>
                          <a:pt x="2970657" y="0"/>
                        </a:cubicBezTo>
                        <a:cubicBezTo>
                          <a:pt x="3166104" y="36481"/>
                          <a:pt x="3456933" y="2822"/>
                          <a:pt x="3627882" y="0"/>
                        </a:cubicBezTo>
                        <a:cubicBezTo>
                          <a:pt x="3798831" y="-2822"/>
                          <a:pt x="4063535" y="23706"/>
                          <a:pt x="4363974" y="0"/>
                        </a:cubicBezTo>
                        <a:cubicBezTo>
                          <a:pt x="4664413" y="-23706"/>
                          <a:pt x="4721338" y="-85"/>
                          <a:pt x="4942332" y="0"/>
                        </a:cubicBezTo>
                        <a:cubicBezTo>
                          <a:pt x="5163326" y="85"/>
                          <a:pt x="5298512" y="10710"/>
                          <a:pt x="5599557" y="0"/>
                        </a:cubicBezTo>
                        <a:cubicBezTo>
                          <a:pt x="5900603" y="-10710"/>
                          <a:pt x="6095214" y="3467"/>
                          <a:pt x="6414516" y="0"/>
                        </a:cubicBezTo>
                        <a:cubicBezTo>
                          <a:pt x="6733818" y="-3467"/>
                          <a:pt x="6803711" y="5617"/>
                          <a:pt x="6914007" y="0"/>
                        </a:cubicBezTo>
                        <a:cubicBezTo>
                          <a:pt x="7024303" y="-5617"/>
                          <a:pt x="7602090" y="-33929"/>
                          <a:pt x="7886700" y="0"/>
                        </a:cubicBezTo>
                        <a:cubicBezTo>
                          <a:pt x="7886111" y="10802"/>
                          <a:pt x="7886030" y="18406"/>
                          <a:pt x="7886700" y="27432"/>
                        </a:cubicBezTo>
                        <a:cubicBezTo>
                          <a:pt x="7637258" y="17142"/>
                          <a:pt x="7575695" y="16729"/>
                          <a:pt x="7308342" y="27432"/>
                        </a:cubicBezTo>
                        <a:cubicBezTo>
                          <a:pt x="7040989" y="38135"/>
                          <a:pt x="7003134" y="44021"/>
                          <a:pt x="6887718" y="27432"/>
                        </a:cubicBezTo>
                        <a:cubicBezTo>
                          <a:pt x="6772302" y="10843"/>
                          <a:pt x="6488136" y="58247"/>
                          <a:pt x="6230493" y="27432"/>
                        </a:cubicBezTo>
                        <a:cubicBezTo>
                          <a:pt x="5972851" y="-3383"/>
                          <a:pt x="5929971" y="35622"/>
                          <a:pt x="5731002" y="27432"/>
                        </a:cubicBezTo>
                        <a:cubicBezTo>
                          <a:pt x="5532033" y="19242"/>
                          <a:pt x="5381360" y="28708"/>
                          <a:pt x="5073777" y="27432"/>
                        </a:cubicBezTo>
                        <a:cubicBezTo>
                          <a:pt x="4766194" y="26156"/>
                          <a:pt x="4713365" y="29311"/>
                          <a:pt x="4416552" y="27432"/>
                        </a:cubicBezTo>
                        <a:cubicBezTo>
                          <a:pt x="4119740" y="25553"/>
                          <a:pt x="3915304" y="28418"/>
                          <a:pt x="3759327" y="27432"/>
                        </a:cubicBezTo>
                        <a:cubicBezTo>
                          <a:pt x="3603351" y="26446"/>
                          <a:pt x="3375414" y="21218"/>
                          <a:pt x="3102102" y="27432"/>
                        </a:cubicBezTo>
                        <a:cubicBezTo>
                          <a:pt x="2828791" y="33646"/>
                          <a:pt x="2795766" y="19461"/>
                          <a:pt x="2523744" y="27432"/>
                        </a:cubicBezTo>
                        <a:cubicBezTo>
                          <a:pt x="2251722" y="35403"/>
                          <a:pt x="1947642" y="32293"/>
                          <a:pt x="1787652" y="27432"/>
                        </a:cubicBezTo>
                        <a:cubicBezTo>
                          <a:pt x="1627662" y="22571"/>
                          <a:pt x="1413335" y="29665"/>
                          <a:pt x="1130427" y="27432"/>
                        </a:cubicBezTo>
                        <a:cubicBezTo>
                          <a:pt x="847520" y="25199"/>
                          <a:pt x="292942" y="-13628"/>
                          <a:pt x="0" y="27432"/>
                        </a:cubicBezTo>
                        <a:cubicBezTo>
                          <a:pt x="586" y="19291"/>
                          <a:pt x="-218" y="13009"/>
                          <a:pt x="0" y="0"/>
                        </a:cubicBezTo>
                        <a:close/>
                      </a:path>
                      <a:path w="7886700" h="27432" stroke="0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5340" y="10164"/>
                          <a:pt x="7886783" y="19377"/>
                          <a:pt x="7886700" y="27432"/>
                        </a:cubicBezTo>
                        <a:cubicBezTo>
                          <a:pt x="7752936" y="37838"/>
                          <a:pt x="7671143" y="22240"/>
                          <a:pt x="7466076" y="27432"/>
                        </a:cubicBezTo>
                        <a:cubicBezTo>
                          <a:pt x="7261009" y="32624"/>
                          <a:pt x="7039949" y="45892"/>
                          <a:pt x="6651117" y="27432"/>
                        </a:cubicBezTo>
                        <a:cubicBezTo>
                          <a:pt x="6262285" y="8972"/>
                          <a:pt x="6379660" y="21432"/>
                          <a:pt x="6151626" y="27432"/>
                        </a:cubicBezTo>
                        <a:cubicBezTo>
                          <a:pt x="5923592" y="33432"/>
                          <a:pt x="5816137" y="49453"/>
                          <a:pt x="5494401" y="27432"/>
                        </a:cubicBezTo>
                        <a:cubicBezTo>
                          <a:pt x="5172665" y="5411"/>
                          <a:pt x="5022009" y="14146"/>
                          <a:pt x="4679442" y="27432"/>
                        </a:cubicBezTo>
                        <a:cubicBezTo>
                          <a:pt x="4336875" y="40718"/>
                          <a:pt x="4169241" y="-4552"/>
                          <a:pt x="4022217" y="27432"/>
                        </a:cubicBezTo>
                        <a:cubicBezTo>
                          <a:pt x="3875193" y="59416"/>
                          <a:pt x="3723776" y="46198"/>
                          <a:pt x="3601593" y="27432"/>
                        </a:cubicBezTo>
                        <a:cubicBezTo>
                          <a:pt x="3479410" y="8666"/>
                          <a:pt x="3283834" y="20447"/>
                          <a:pt x="3102102" y="27432"/>
                        </a:cubicBezTo>
                        <a:cubicBezTo>
                          <a:pt x="2920370" y="34417"/>
                          <a:pt x="2467386" y="35404"/>
                          <a:pt x="2287143" y="27432"/>
                        </a:cubicBezTo>
                        <a:cubicBezTo>
                          <a:pt x="2106900" y="19460"/>
                          <a:pt x="1798848" y="59556"/>
                          <a:pt x="1629918" y="27432"/>
                        </a:cubicBezTo>
                        <a:cubicBezTo>
                          <a:pt x="1460989" y="-4692"/>
                          <a:pt x="1324115" y="34913"/>
                          <a:pt x="1130427" y="27432"/>
                        </a:cubicBezTo>
                        <a:cubicBezTo>
                          <a:pt x="936739" y="19951"/>
                          <a:pt x="302034" y="30143"/>
                          <a:pt x="0" y="27432"/>
                        </a:cubicBezTo>
                        <a:cubicBezTo>
                          <a:pt x="-383" y="21019"/>
                          <a:pt x="-503" y="12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78" y="1728216"/>
            <a:ext cx="5836158" cy="3392424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2980655" y="5126892"/>
            <a:ext cx="3182692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0" y="548640"/>
            <a:ext cx="4539996" cy="543153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977640"/>
            <a:ext cx="2949178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1538049" y="3257572"/>
            <a:ext cx="4480560" cy="20574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0574"/>
                      <a:gd name="connsiteX1" fmla="*/ 595274 w 4480560"/>
                      <a:gd name="connsiteY1" fmla="*/ 0 h 20574"/>
                      <a:gd name="connsiteX2" fmla="*/ 1100938 w 4480560"/>
                      <a:gd name="connsiteY2" fmla="*/ 0 h 20574"/>
                      <a:gd name="connsiteX3" fmla="*/ 1651406 w 4480560"/>
                      <a:gd name="connsiteY3" fmla="*/ 0 h 20574"/>
                      <a:gd name="connsiteX4" fmla="*/ 2336292 w 4480560"/>
                      <a:gd name="connsiteY4" fmla="*/ 0 h 20574"/>
                      <a:gd name="connsiteX5" fmla="*/ 2931566 w 4480560"/>
                      <a:gd name="connsiteY5" fmla="*/ 0 h 20574"/>
                      <a:gd name="connsiteX6" fmla="*/ 3482035 w 4480560"/>
                      <a:gd name="connsiteY6" fmla="*/ 0 h 20574"/>
                      <a:gd name="connsiteX7" fmla="*/ 4480560 w 4480560"/>
                      <a:gd name="connsiteY7" fmla="*/ 0 h 20574"/>
                      <a:gd name="connsiteX8" fmla="*/ 4480560 w 4480560"/>
                      <a:gd name="connsiteY8" fmla="*/ 20574 h 20574"/>
                      <a:gd name="connsiteX9" fmla="*/ 3840480 w 4480560"/>
                      <a:gd name="connsiteY9" fmla="*/ 20574 h 20574"/>
                      <a:gd name="connsiteX10" fmla="*/ 3290011 w 4480560"/>
                      <a:gd name="connsiteY10" fmla="*/ 20574 h 20574"/>
                      <a:gd name="connsiteX11" fmla="*/ 2560320 w 4480560"/>
                      <a:gd name="connsiteY11" fmla="*/ 20574 h 20574"/>
                      <a:gd name="connsiteX12" fmla="*/ 1965046 w 4480560"/>
                      <a:gd name="connsiteY12" fmla="*/ 20574 h 20574"/>
                      <a:gd name="connsiteX13" fmla="*/ 1459382 w 4480560"/>
                      <a:gd name="connsiteY13" fmla="*/ 20574 h 20574"/>
                      <a:gd name="connsiteX14" fmla="*/ 774497 w 4480560"/>
                      <a:gd name="connsiteY14" fmla="*/ 20574 h 20574"/>
                      <a:gd name="connsiteX15" fmla="*/ 0 w 4480560"/>
                      <a:gd name="connsiteY15" fmla="*/ 20574 h 20574"/>
                      <a:gd name="connsiteX16" fmla="*/ 0 w 4480560"/>
                      <a:gd name="connsiteY16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0574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616" y="4822"/>
                          <a:pt x="4479740" y="14232"/>
                          <a:pt x="4480560" y="20574"/>
                        </a:cubicBezTo>
                        <a:cubicBezTo>
                          <a:pt x="4314132" y="17210"/>
                          <a:pt x="4028383" y="38918"/>
                          <a:pt x="3840480" y="20574"/>
                        </a:cubicBezTo>
                        <a:cubicBezTo>
                          <a:pt x="3652577" y="2230"/>
                          <a:pt x="3547615" y="5134"/>
                          <a:pt x="3290011" y="20574"/>
                        </a:cubicBezTo>
                        <a:cubicBezTo>
                          <a:pt x="3032407" y="36014"/>
                          <a:pt x="2830268" y="11005"/>
                          <a:pt x="2560320" y="20574"/>
                        </a:cubicBezTo>
                        <a:cubicBezTo>
                          <a:pt x="2290372" y="30143"/>
                          <a:pt x="2147422" y="9014"/>
                          <a:pt x="1965046" y="20574"/>
                        </a:cubicBezTo>
                        <a:cubicBezTo>
                          <a:pt x="1782670" y="32134"/>
                          <a:pt x="1689791" y="42966"/>
                          <a:pt x="1459382" y="20574"/>
                        </a:cubicBezTo>
                        <a:cubicBezTo>
                          <a:pt x="1228973" y="-1818"/>
                          <a:pt x="915486" y="38787"/>
                          <a:pt x="774497" y="20574"/>
                        </a:cubicBezTo>
                        <a:cubicBezTo>
                          <a:pt x="633508" y="2361"/>
                          <a:pt x="361442" y="-8821"/>
                          <a:pt x="0" y="20574"/>
                        </a:cubicBezTo>
                        <a:cubicBezTo>
                          <a:pt x="666" y="15709"/>
                          <a:pt x="595" y="5181"/>
                          <a:pt x="0" y="0"/>
                        </a:cubicBezTo>
                        <a:close/>
                      </a:path>
                      <a:path w="4480560" h="20574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1388" y="4289"/>
                          <a:pt x="4480809" y="12348"/>
                          <a:pt x="4480560" y="20574"/>
                        </a:cubicBezTo>
                        <a:cubicBezTo>
                          <a:pt x="4279652" y="-4564"/>
                          <a:pt x="4200762" y="43852"/>
                          <a:pt x="3930091" y="20574"/>
                        </a:cubicBezTo>
                        <a:cubicBezTo>
                          <a:pt x="3659420" y="-2704"/>
                          <a:pt x="3456052" y="24580"/>
                          <a:pt x="3290011" y="20574"/>
                        </a:cubicBezTo>
                        <a:cubicBezTo>
                          <a:pt x="3123970" y="16568"/>
                          <a:pt x="2882392" y="35104"/>
                          <a:pt x="2649931" y="20574"/>
                        </a:cubicBezTo>
                        <a:cubicBezTo>
                          <a:pt x="2417470" y="6044"/>
                          <a:pt x="2238426" y="9623"/>
                          <a:pt x="2054657" y="20574"/>
                        </a:cubicBezTo>
                        <a:cubicBezTo>
                          <a:pt x="1870888" y="31525"/>
                          <a:pt x="1566368" y="47326"/>
                          <a:pt x="1324966" y="20574"/>
                        </a:cubicBezTo>
                        <a:cubicBezTo>
                          <a:pt x="1083564" y="-6178"/>
                          <a:pt x="787410" y="13232"/>
                          <a:pt x="595274" y="20574"/>
                        </a:cubicBezTo>
                        <a:cubicBezTo>
                          <a:pt x="403138" y="27916"/>
                          <a:pt x="169622" y="12785"/>
                          <a:pt x="0" y="20574"/>
                        </a:cubicBezTo>
                        <a:cubicBezTo>
                          <a:pt x="553" y="10436"/>
                          <a:pt x="-908" y="87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97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8940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77640" y="548640"/>
            <a:ext cx="4539996" cy="54315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977640"/>
            <a:ext cx="2948940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1538478" y="3257572"/>
            <a:ext cx="4480560" cy="20574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0574"/>
                      <a:gd name="connsiteX1" fmla="*/ 595274 w 4480560"/>
                      <a:gd name="connsiteY1" fmla="*/ 0 h 20574"/>
                      <a:gd name="connsiteX2" fmla="*/ 1100938 w 4480560"/>
                      <a:gd name="connsiteY2" fmla="*/ 0 h 20574"/>
                      <a:gd name="connsiteX3" fmla="*/ 1651406 w 4480560"/>
                      <a:gd name="connsiteY3" fmla="*/ 0 h 20574"/>
                      <a:gd name="connsiteX4" fmla="*/ 2336292 w 4480560"/>
                      <a:gd name="connsiteY4" fmla="*/ 0 h 20574"/>
                      <a:gd name="connsiteX5" fmla="*/ 2931566 w 4480560"/>
                      <a:gd name="connsiteY5" fmla="*/ 0 h 20574"/>
                      <a:gd name="connsiteX6" fmla="*/ 3482035 w 4480560"/>
                      <a:gd name="connsiteY6" fmla="*/ 0 h 20574"/>
                      <a:gd name="connsiteX7" fmla="*/ 4480560 w 4480560"/>
                      <a:gd name="connsiteY7" fmla="*/ 0 h 20574"/>
                      <a:gd name="connsiteX8" fmla="*/ 4480560 w 4480560"/>
                      <a:gd name="connsiteY8" fmla="*/ 20574 h 20574"/>
                      <a:gd name="connsiteX9" fmla="*/ 3840480 w 4480560"/>
                      <a:gd name="connsiteY9" fmla="*/ 20574 h 20574"/>
                      <a:gd name="connsiteX10" fmla="*/ 3290011 w 4480560"/>
                      <a:gd name="connsiteY10" fmla="*/ 20574 h 20574"/>
                      <a:gd name="connsiteX11" fmla="*/ 2560320 w 4480560"/>
                      <a:gd name="connsiteY11" fmla="*/ 20574 h 20574"/>
                      <a:gd name="connsiteX12" fmla="*/ 1965046 w 4480560"/>
                      <a:gd name="connsiteY12" fmla="*/ 20574 h 20574"/>
                      <a:gd name="connsiteX13" fmla="*/ 1459382 w 4480560"/>
                      <a:gd name="connsiteY13" fmla="*/ 20574 h 20574"/>
                      <a:gd name="connsiteX14" fmla="*/ 774497 w 4480560"/>
                      <a:gd name="connsiteY14" fmla="*/ 20574 h 20574"/>
                      <a:gd name="connsiteX15" fmla="*/ 0 w 4480560"/>
                      <a:gd name="connsiteY15" fmla="*/ 20574 h 20574"/>
                      <a:gd name="connsiteX16" fmla="*/ 0 w 4480560"/>
                      <a:gd name="connsiteY16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0574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616" y="4822"/>
                          <a:pt x="4479740" y="14232"/>
                          <a:pt x="4480560" y="20574"/>
                        </a:cubicBezTo>
                        <a:cubicBezTo>
                          <a:pt x="4314132" y="17210"/>
                          <a:pt x="4028383" y="38918"/>
                          <a:pt x="3840480" y="20574"/>
                        </a:cubicBezTo>
                        <a:cubicBezTo>
                          <a:pt x="3652577" y="2230"/>
                          <a:pt x="3547615" y="5134"/>
                          <a:pt x="3290011" y="20574"/>
                        </a:cubicBezTo>
                        <a:cubicBezTo>
                          <a:pt x="3032407" y="36014"/>
                          <a:pt x="2830268" y="11005"/>
                          <a:pt x="2560320" y="20574"/>
                        </a:cubicBezTo>
                        <a:cubicBezTo>
                          <a:pt x="2290372" y="30143"/>
                          <a:pt x="2147422" y="9014"/>
                          <a:pt x="1965046" y="20574"/>
                        </a:cubicBezTo>
                        <a:cubicBezTo>
                          <a:pt x="1782670" y="32134"/>
                          <a:pt x="1689791" y="42966"/>
                          <a:pt x="1459382" y="20574"/>
                        </a:cubicBezTo>
                        <a:cubicBezTo>
                          <a:pt x="1228973" y="-1818"/>
                          <a:pt x="915486" y="38787"/>
                          <a:pt x="774497" y="20574"/>
                        </a:cubicBezTo>
                        <a:cubicBezTo>
                          <a:pt x="633508" y="2361"/>
                          <a:pt x="361442" y="-8821"/>
                          <a:pt x="0" y="20574"/>
                        </a:cubicBezTo>
                        <a:cubicBezTo>
                          <a:pt x="666" y="15709"/>
                          <a:pt x="595" y="5181"/>
                          <a:pt x="0" y="0"/>
                        </a:cubicBezTo>
                        <a:close/>
                      </a:path>
                      <a:path w="4480560" h="20574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1388" y="4289"/>
                          <a:pt x="4480809" y="12348"/>
                          <a:pt x="4480560" y="20574"/>
                        </a:cubicBezTo>
                        <a:cubicBezTo>
                          <a:pt x="4279652" y="-4564"/>
                          <a:pt x="4200762" y="43852"/>
                          <a:pt x="3930091" y="20574"/>
                        </a:cubicBezTo>
                        <a:cubicBezTo>
                          <a:pt x="3659420" y="-2704"/>
                          <a:pt x="3456052" y="24580"/>
                          <a:pt x="3290011" y="20574"/>
                        </a:cubicBezTo>
                        <a:cubicBezTo>
                          <a:pt x="3123970" y="16568"/>
                          <a:pt x="2882392" y="35104"/>
                          <a:pt x="2649931" y="20574"/>
                        </a:cubicBezTo>
                        <a:cubicBezTo>
                          <a:pt x="2417470" y="6044"/>
                          <a:pt x="2238426" y="9623"/>
                          <a:pt x="2054657" y="20574"/>
                        </a:cubicBezTo>
                        <a:cubicBezTo>
                          <a:pt x="1870888" y="31525"/>
                          <a:pt x="1566368" y="47326"/>
                          <a:pt x="1324966" y="20574"/>
                        </a:cubicBezTo>
                        <a:cubicBezTo>
                          <a:pt x="1083564" y="-6178"/>
                          <a:pt x="787410" y="13232"/>
                          <a:pt x="595274" y="20574"/>
                        </a:cubicBezTo>
                        <a:cubicBezTo>
                          <a:pt x="403138" y="27916"/>
                          <a:pt x="169622" y="12785"/>
                          <a:pt x="0" y="20574"/>
                        </a:cubicBezTo>
                        <a:cubicBezTo>
                          <a:pt x="553" y="10436"/>
                          <a:pt x="-908" y="87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6312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0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4633251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27310"/>
            <a:ext cx="6858000" cy="17907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FROM CRISIS TO CALM: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COVID</a:t>
            </a:r>
            <a:r>
              <a:rPr lang="en-US" sz="6000" dirty="0">
                <a:solidFill>
                  <a:schemeClr val="bg1"/>
                </a:solidFill>
              </a:rPr>
              <a:t>-19 AND THE NEW NORMAL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E61FC-1768-4A7B-AA04-5EB0D3EF3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02561"/>
            <a:ext cx="6858000" cy="897992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DOLLARS AND SENSE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5" y="3594794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0574"/>
                      <a:gd name="connsiteX1" fmla="*/ 604711 w 3182692"/>
                      <a:gd name="connsiteY1" fmla="*/ 0 h 20574"/>
                      <a:gd name="connsiteX2" fmla="*/ 1241250 w 3182692"/>
                      <a:gd name="connsiteY2" fmla="*/ 0 h 20574"/>
                      <a:gd name="connsiteX3" fmla="*/ 1909615 w 3182692"/>
                      <a:gd name="connsiteY3" fmla="*/ 0 h 20574"/>
                      <a:gd name="connsiteX4" fmla="*/ 2577981 w 3182692"/>
                      <a:gd name="connsiteY4" fmla="*/ 0 h 20574"/>
                      <a:gd name="connsiteX5" fmla="*/ 3182692 w 3182692"/>
                      <a:gd name="connsiteY5" fmla="*/ 0 h 20574"/>
                      <a:gd name="connsiteX6" fmla="*/ 3182692 w 3182692"/>
                      <a:gd name="connsiteY6" fmla="*/ 20574 h 20574"/>
                      <a:gd name="connsiteX7" fmla="*/ 2482500 w 3182692"/>
                      <a:gd name="connsiteY7" fmla="*/ 20574 h 20574"/>
                      <a:gd name="connsiteX8" fmla="*/ 1782308 w 3182692"/>
                      <a:gd name="connsiteY8" fmla="*/ 20574 h 20574"/>
                      <a:gd name="connsiteX9" fmla="*/ 1145769 w 3182692"/>
                      <a:gd name="connsiteY9" fmla="*/ 20574 h 20574"/>
                      <a:gd name="connsiteX10" fmla="*/ 0 w 3182692"/>
                      <a:gd name="connsiteY10" fmla="*/ 20574 h 20574"/>
                      <a:gd name="connsiteX11" fmla="*/ 0 w 3182692"/>
                      <a:gd name="connsiteY11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0574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869" y="8892"/>
                          <a:pt x="3183080" y="12703"/>
                          <a:pt x="3182692" y="20574"/>
                        </a:cubicBezTo>
                        <a:cubicBezTo>
                          <a:pt x="2998421" y="24028"/>
                          <a:pt x="2675038" y="21300"/>
                          <a:pt x="2482500" y="20574"/>
                        </a:cubicBezTo>
                        <a:cubicBezTo>
                          <a:pt x="2289962" y="19848"/>
                          <a:pt x="1930644" y="9120"/>
                          <a:pt x="1782308" y="20574"/>
                        </a:cubicBezTo>
                        <a:cubicBezTo>
                          <a:pt x="1633972" y="32028"/>
                          <a:pt x="1287388" y="294"/>
                          <a:pt x="1145769" y="20574"/>
                        </a:cubicBezTo>
                        <a:cubicBezTo>
                          <a:pt x="1004150" y="40854"/>
                          <a:pt x="256377" y="-35152"/>
                          <a:pt x="0" y="20574"/>
                        </a:cubicBezTo>
                        <a:cubicBezTo>
                          <a:pt x="-161" y="11630"/>
                          <a:pt x="139" y="4527"/>
                          <a:pt x="0" y="0"/>
                        </a:cubicBezTo>
                        <a:close/>
                      </a:path>
                      <a:path w="3182692" h="20574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3228" y="8886"/>
                          <a:pt x="3182047" y="10327"/>
                          <a:pt x="3182692" y="20574"/>
                        </a:cubicBezTo>
                        <a:cubicBezTo>
                          <a:pt x="3039109" y="-10415"/>
                          <a:pt x="2823860" y="16134"/>
                          <a:pt x="2546154" y="20574"/>
                        </a:cubicBezTo>
                        <a:cubicBezTo>
                          <a:pt x="2268448" y="25014"/>
                          <a:pt x="2098674" y="7577"/>
                          <a:pt x="1845961" y="20574"/>
                        </a:cubicBezTo>
                        <a:cubicBezTo>
                          <a:pt x="1593248" y="33571"/>
                          <a:pt x="1456743" y="29846"/>
                          <a:pt x="1304904" y="20574"/>
                        </a:cubicBezTo>
                        <a:cubicBezTo>
                          <a:pt x="1153065" y="11302"/>
                          <a:pt x="947204" y="13412"/>
                          <a:pt x="668365" y="20574"/>
                        </a:cubicBezTo>
                        <a:cubicBezTo>
                          <a:pt x="389526" y="27736"/>
                          <a:pt x="288244" y="-2342"/>
                          <a:pt x="0" y="20574"/>
                        </a:cubicBezTo>
                        <a:cubicBezTo>
                          <a:pt x="271" y="13936"/>
                          <a:pt x="-429" y="80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0717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36" y="152194"/>
            <a:ext cx="8121770" cy="98649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Explore all options available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4A68B2-1FF7-4BF6-B8C6-7B2AAFE7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32" y="1362973"/>
            <a:ext cx="8371936" cy="4580627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l"/>
            <a:r>
              <a:rPr lang="en-US" sz="4000" b="1" u="sng" dirty="0"/>
              <a:t>Spending</a:t>
            </a:r>
            <a:r>
              <a:rPr lang="en-US" sz="3200" b="1" u="sng" dirty="0"/>
              <a:t> 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600" b="1" dirty="0"/>
              <a:t>Cut nonessential spending as much as you can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600" b="1" dirty="0"/>
              <a:t>Deferment on life insurance, disability, and homeowners insurances 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600" b="1" dirty="0"/>
              <a:t>Speak to your CPA about deferring tax payments or expediting returns for refunds</a:t>
            </a:r>
          </a:p>
        </p:txBody>
      </p:sp>
    </p:spTree>
    <p:extLst>
      <p:ext uri="{BB962C8B-B14F-4D97-AF65-F5344CB8AC3E}">
        <p14:creationId xmlns:p14="http://schemas.microsoft.com/office/powerpoint/2010/main" val="1416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15" y="232920"/>
            <a:ext cx="4871768" cy="4311513"/>
          </a:xfrm>
        </p:spPr>
        <p:txBody>
          <a:bodyPr>
            <a:noAutofit/>
          </a:bodyPr>
          <a:lstStyle/>
          <a:p>
            <a:r>
              <a:rPr lang="en-US" dirty="0"/>
              <a:t>THERESA STEINKAMP, CPA</a:t>
            </a:r>
            <a:br>
              <a:rPr lang="en-US" dirty="0"/>
            </a:br>
            <a:r>
              <a:rPr lang="en-US" dirty="0"/>
              <a:t>FINANCIAL ADVISOR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4B61F88-B5EB-43D4-A5EA-9FB006E9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ornerSTONE_WealthAdvisory_JPEG_color[1]">
            <a:extLst>
              <a:ext uri="{FF2B5EF4-FFF2-40B4-BE49-F238E27FC236}">
                <a16:creationId xmlns:a16="http://schemas.microsoft.com/office/drawing/2014/main" id="{523F4578-E4E8-4AE7-BF82-65638978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14" y="5515939"/>
            <a:ext cx="2550770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A6E6A-7B60-47BF-9770-D2FFF6725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76" t="22914" r="45943" b="12851"/>
          <a:stretch/>
        </p:blipFill>
        <p:spPr>
          <a:xfrm>
            <a:off x="5506887" y="125083"/>
            <a:ext cx="3381556" cy="3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15" y="1118351"/>
            <a:ext cx="8121770" cy="342608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For those not struggling with lost jobs/ lower income, </a:t>
            </a:r>
            <a:br>
              <a:rPr lang="en-US" sz="6000" dirty="0"/>
            </a:br>
            <a:r>
              <a:rPr lang="en-US" sz="6000" dirty="0"/>
              <a:t>use this opportunity to make your finances stronger</a:t>
            </a:r>
          </a:p>
        </p:txBody>
      </p:sp>
    </p:spTree>
    <p:extLst>
      <p:ext uri="{BB962C8B-B14F-4D97-AF65-F5344CB8AC3E}">
        <p14:creationId xmlns:p14="http://schemas.microsoft.com/office/powerpoint/2010/main" val="395252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36" y="152194"/>
            <a:ext cx="8121770" cy="98649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make your finances stronger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4A68B2-1FF7-4BF6-B8C6-7B2AAFE7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32" y="1681306"/>
            <a:ext cx="8371936" cy="3495387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l"/>
            <a:r>
              <a:rPr lang="en-US" sz="3200" b="1" u="sng" dirty="0"/>
              <a:t>General Rules 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Save 20% of gross income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6 – 12 months of expenses in savings account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Limit home expenditures to 25% of gross income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Stick to the plan – don’t react to what is going on in the stock market</a:t>
            </a:r>
          </a:p>
        </p:txBody>
      </p:sp>
    </p:spTree>
    <p:extLst>
      <p:ext uri="{BB962C8B-B14F-4D97-AF65-F5344CB8AC3E}">
        <p14:creationId xmlns:p14="http://schemas.microsoft.com/office/powerpoint/2010/main" val="204781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36" y="152194"/>
            <a:ext cx="8121770" cy="98649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make your finances stronger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4A68B2-1FF7-4BF6-B8C6-7B2AAFE7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32" y="1681306"/>
            <a:ext cx="8371936" cy="4176030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Look for expenditures where cutting them out won’t have an impact on your overall happiness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Many people are spending less right now (no child care, less ordering out, etc.) – use that time to build up a bit more in savings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Review mortgage refinance options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Examine if your financial goals and WHERE you are allocating your money is aligned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Great time to work on your Will/ Healthcare Proxy/ Power of Attorney – for you and/ or your parents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Saving stimulus check money</a:t>
            </a:r>
          </a:p>
        </p:txBody>
      </p:sp>
    </p:spTree>
    <p:extLst>
      <p:ext uri="{BB962C8B-B14F-4D97-AF65-F5344CB8AC3E}">
        <p14:creationId xmlns:p14="http://schemas.microsoft.com/office/powerpoint/2010/main" val="400977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36" y="152194"/>
            <a:ext cx="8121770" cy="98649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make your finances stronger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4A68B2-1FF7-4BF6-B8C6-7B2AAFE7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32" y="1681306"/>
            <a:ext cx="8371936" cy="4176030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Consider skipping </a:t>
            </a:r>
            <a:r>
              <a:rPr lang="en-US" sz="3200" b="1" dirty="0" err="1"/>
              <a:t>RMDs</a:t>
            </a:r>
            <a:r>
              <a:rPr lang="en-US" sz="3200" b="1" dirty="0"/>
              <a:t> from retirement plans this year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More time to make IRA contributions 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Open a Home Equity Line of Credit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Better pricing on various purchases/ expenses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US" sz="3050" b="1" dirty="0"/>
              <a:t>Car leases/ purchases 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US" sz="3050" b="1" dirty="0"/>
              <a:t>Reduced rates on life insurance/ reduced underwriting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160311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98" y="1308132"/>
            <a:ext cx="8121770" cy="342608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For those whose income has been negatively impacted, explore all options available to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3208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36" y="152194"/>
            <a:ext cx="8121770" cy="98649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Explore all options available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4A68B2-1FF7-4BF6-B8C6-7B2AAFE7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32" y="1362974"/>
            <a:ext cx="8371936" cy="4839418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l"/>
            <a:r>
              <a:rPr lang="en-US" sz="4000" b="1" u="sng" dirty="0"/>
              <a:t>Coronavirus Specific Resources 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Payment of wages through </a:t>
            </a:r>
            <a:r>
              <a:rPr lang="en-US" sz="3200" b="1" dirty="0" err="1"/>
              <a:t>FFCRA</a:t>
            </a:r>
            <a:r>
              <a:rPr lang="en-US" sz="3200" b="1" dirty="0"/>
              <a:t> when home sick/ caring for a loved one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Raised unemployment wages – just keep calling if you can’t get through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CARES Act removed 10% penalty on withdrawals from some retirement accounts for “affected individuals,” and also increase the loan amount available on 401k’s as well as the ability to defer 401k loan repayments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Employers looking to spend their PPP dollars over the next 8 weeks</a:t>
            </a:r>
          </a:p>
        </p:txBody>
      </p:sp>
    </p:spTree>
    <p:extLst>
      <p:ext uri="{BB962C8B-B14F-4D97-AF65-F5344CB8AC3E}">
        <p14:creationId xmlns:p14="http://schemas.microsoft.com/office/powerpoint/2010/main" val="142666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79467-8B09-4975-832F-B0BC2D76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25" b="8365"/>
          <a:stretch/>
        </p:blipFill>
        <p:spPr>
          <a:xfrm>
            <a:off x="16" y="0"/>
            <a:ext cx="9143984" cy="6944263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E930-DCF6-4D37-9FC6-B3033C73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36" y="152194"/>
            <a:ext cx="8121770" cy="98649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Explore all options available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4A68B2-1FF7-4BF6-B8C6-7B2AAFE7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32" y="1362973"/>
            <a:ext cx="8371936" cy="4580627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lvl="1" algn="l"/>
            <a:r>
              <a:rPr lang="en-US" sz="4300" b="1" u="sng" dirty="0"/>
              <a:t>Debt</a:t>
            </a:r>
            <a:r>
              <a:rPr lang="en-US" sz="3200" b="1" u="sng" dirty="0"/>
              <a:t> 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Call credit card company to reduce interest – many are offering 0% interest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Review options for credit cards that offer 0% balance transfer/ new spending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Request loan deferment for principal and interest on home loans, student debt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Discuss with your financial advisor if there are opportunities to loan against/ leverage your personal investments, or opportunities to refinance personal debt at lower interest rates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Cash out refinance on your home to repay debt, or look into a Home Equity Line</a:t>
            </a:r>
          </a:p>
        </p:txBody>
      </p:sp>
    </p:spTree>
    <p:extLst>
      <p:ext uri="{BB962C8B-B14F-4D97-AF65-F5344CB8AC3E}">
        <p14:creationId xmlns:p14="http://schemas.microsoft.com/office/powerpoint/2010/main" val="391458414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C24DC3"/>
      </a:accent1>
      <a:accent2>
        <a:srgbClr val="7E3BB1"/>
      </a:accent2>
      <a:accent3>
        <a:srgbClr val="5F4DC3"/>
      </a:accent3>
      <a:accent4>
        <a:srgbClr val="3B5AB1"/>
      </a:accent4>
      <a:accent5>
        <a:srgbClr val="4D9DC3"/>
      </a:accent5>
      <a:accent6>
        <a:srgbClr val="3BB1A6"/>
      </a:accent6>
      <a:hlink>
        <a:srgbClr val="3F81BF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448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The Hand</vt:lpstr>
      <vt:lpstr>The Serif Hand Black</vt:lpstr>
      <vt:lpstr>SketchyVTI</vt:lpstr>
      <vt:lpstr>FROM CRISIS TO CALM:  COVID-19 AND THE NEW NORMAL</vt:lpstr>
      <vt:lpstr>THERESA STEINKAMP, CPA FINANCIAL ADVISOR</vt:lpstr>
      <vt:lpstr>For those not struggling with lost jobs/ lower income,  use this opportunity to make your finances stronger</vt:lpstr>
      <vt:lpstr>make your finances stronger</vt:lpstr>
      <vt:lpstr>make your finances stronger</vt:lpstr>
      <vt:lpstr>make your finances stronger</vt:lpstr>
      <vt:lpstr>For those whose income has been negatively impacted, explore all options available to you</vt:lpstr>
      <vt:lpstr>Explore all options available</vt:lpstr>
      <vt:lpstr>Explore all options available</vt:lpstr>
      <vt:lpstr>Explore all options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CRISIS TO CALM:  COVID-19 AND THE NEW NORMAL</dc:title>
  <dc:creator>Jon</dc:creator>
  <cp:lastModifiedBy> </cp:lastModifiedBy>
  <cp:revision>3</cp:revision>
  <dcterms:created xsi:type="dcterms:W3CDTF">2020-05-07T15:25:20Z</dcterms:created>
  <dcterms:modified xsi:type="dcterms:W3CDTF">2020-05-07T15:44:21Z</dcterms:modified>
</cp:coreProperties>
</file>